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1" r:id="rId6"/>
    <p:sldId id="262" r:id="rId7"/>
    <p:sldId id="263" r:id="rId8"/>
    <p:sldId id="265" r:id="rId9"/>
    <p:sldId id="267" r:id="rId10"/>
    <p:sldId id="268" r:id="rId11"/>
    <p:sldId id="266" r:id="rId12"/>
    <p:sldId id="264" r:id="rId13"/>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9" autoAdjust="0"/>
    <p:restoredTop sz="86559"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141" y="-8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1BE7D2D-D798-4632-86D2-9626711C4945}" type="datetimeFigureOut">
              <a:rPr lang="ru-RU" smtClean="0"/>
              <a:pPr/>
              <a:t>24.12.2021</a:t>
            </a:fld>
            <a:endParaRPr lang="ru-RU" dirty="0"/>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919C4D9-564C-419C-91CC-CC7B557E67B7}" type="slidenum">
              <a:rPr lang="ru-RU" smtClean="0"/>
              <a:pPr/>
              <a:t>‹#›</a:t>
            </a:fld>
            <a:endParaRPr lang="ru-RU" dirty="0"/>
          </a:p>
        </p:txBody>
      </p:sp>
    </p:spTree>
    <p:extLst>
      <p:ext uri="{BB962C8B-B14F-4D97-AF65-F5344CB8AC3E}">
        <p14:creationId xmlns:p14="http://schemas.microsoft.com/office/powerpoint/2010/main" val="236254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
        <p:nvSpPr>
          <p:cNvPr id="4" name="Номер слайда 3"/>
          <p:cNvSpPr>
            <a:spLocks noGrp="1"/>
          </p:cNvSpPr>
          <p:nvPr>
            <p:ph type="sldNum" sz="quarter" idx="10"/>
          </p:nvPr>
        </p:nvSpPr>
        <p:spPr/>
        <p:txBody>
          <a:bodyPr/>
          <a:lstStyle/>
          <a:p>
            <a:fld id="{1919C4D9-564C-419C-91CC-CC7B557E67B7}" type="slidenum">
              <a:rPr lang="ru-RU" smtClean="0"/>
              <a:pPr/>
              <a:t>1</a:t>
            </a:fld>
            <a:endParaRPr lang="ru-RU" dirty="0"/>
          </a:p>
        </p:txBody>
      </p:sp>
    </p:spTree>
    <p:extLst>
      <p:ext uri="{BB962C8B-B14F-4D97-AF65-F5344CB8AC3E}">
        <p14:creationId xmlns:p14="http://schemas.microsoft.com/office/powerpoint/2010/main" val="410344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24.12.2021</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hecker dir="ver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348880"/>
            <a:ext cx="7772400" cy="3096344"/>
          </a:xfrm>
        </p:spPr>
        <p:txBody>
          <a:bodyPr>
            <a:noAutofit/>
          </a:bodyPr>
          <a:lstStyle/>
          <a:p>
            <a:pPr algn="ct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Бузина Ольга Михайловна,</a:t>
            </a:r>
            <a:b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воспитатель МДОБУ ЦРР </a:t>
            </a:r>
            <a:b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детский сад № 26 «Росинка»</a:t>
            </a:r>
            <a:b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г. Арсеньев</a:t>
            </a:r>
            <a:endParaRPr lang="ru-RU"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971600" y="0"/>
            <a:ext cx="7406640" cy="1752600"/>
          </a:xfrm>
        </p:spPr>
        <p:txBody>
          <a:bodyPr/>
          <a:lstStyle/>
          <a:p>
            <a:endParaRPr lang="ru-RU" dirty="0" smtClean="0"/>
          </a:p>
          <a:p>
            <a:endParaRPr lang="ru-RU" dirty="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80" y="4941168"/>
            <a:ext cx="2331120" cy="1639069"/>
          </a:xfrm>
          <a:prstGeom prst="rect">
            <a:avLst/>
          </a:prstGeom>
        </p:spPr>
      </p:pic>
      <p:sp>
        <p:nvSpPr>
          <p:cNvPr id="5" name="TextBox 4"/>
          <p:cNvSpPr txBox="1"/>
          <p:nvPr/>
        </p:nvSpPr>
        <p:spPr>
          <a:xfrm>
            <a:off x="4355976" y="6093296"/>
            <a:ext cx="2232248" cy="369332"/>
          </a:xfrm>
          <a:prstGeom prst="rect">
            <a:avLst/>
          </a:prstGeom>
          <a:noFill/>
        </p:spPr>
        <p:txBody>
          <a:bodyPr wrap="square" rtlCol="0">
            <a:spAutoFit/>
          </a:bodyPr>
          <a:lstStyle/>
          <a:p>
            <a:r>
              <a:rPr lang="ru-RU" dirty="0" smtClean="0">
                <a:latin typeface="Arial Black" pitchFamily="34" charset="0"/>
                <a:cs typeface="KodchiangUPC" pitchFamily="18" charset="-34"/>
              </a:rPr>
              <a:t>2021 г.</a:t>
            </a:r>
            <a:endParaRPr lang="ru-RU" dirty="0">
              <a:latin typeface="Arial Black" pitchFamily="34" charset="0"/>
              <a:cs typeface="KodchiangUPC" pitchFamily="18" charset="-34"/>
            </a:endParaRPr>
          </a:p>
        </p:txBody>
      </p:sp>
      <p:pic>
        <p:nvPicPr>
          <p:cNvPr id="6" name="Рисунок 5" descr="IMG_20211216_092419.jpg"/>
          <p:cNvPicPr>
            <a:picLocks noChangeAspect="1"/>
          </p:cNvPicPr>
          <p:nvPr/>
        </p:nvPicPr>
        <p:blipFill>
          <a:blip r:embed="rId4" cstate="print"/>
          <a:stretch>
            <a:fillRect/>
          </a:stretch>
        </p:blipFill>
        <p:spPr>
          <a:xfrm>
            <a:off x="2627784" y="260648"/>
            <a:ext cx="3792885" cy="2912936"/>
          </a:xfrm>
          <a:prstGeom prst="rect">
            <a:avLst/>
          </a:prstGeom>
        </p:spPr>
      </p:pic>
    </p:spTree>
    <p:extLst>
      <p:ext uri="{BB962C8B-B14F-4D97-AF65-F5344CB8AC3E}">
        <p14:creationId xmlns:p14="http://schemas.microsoft.com/office/powerpoint/2010/main" val="830398595"/>
      </p:ext>
    </p:extLst>
  </p:cSld>
  <p:clrMapOvr>
    <a:masterClrMapping/>
  </p:clrMapOvr>
  <p:transition advTm="11072">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874" y="2769607"/>
            <a:ext cx="5267149" cy="395036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5680"/>
            <a:ext cx="3038176" cy="389672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44" y="3843760"/>
            <a:ext cx="3847735" cy="288580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775" y="-5680"/>
            <a:ext cx="5129247" cy="3116952"/>
          </a:xfrm>
          <a:prstGeom prst="rect">
            <a:avLst/>
          </a:prstGeom>
        </p:spPr>
      </p:pic>
    </p:spTree>
    <p:extLst>
      <p:ext uri="{BB962C8B-B14F-4D97-AF65-F5344CB8AC3E}">
        <p14:creationId xmlns:p14="http://schemas.microsoft.com/office/powerpoint/2010/main" val="2743800417"/>
      </p:ext>
    </p:extLst>
  </p:cSld>
  <p:clrMapOvr>
    <a:masterClrMapping/>
  </p:clrMapOvr>
  <p:transition advTm="23526">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Рисунок7.jpg"/>
          <p:cNvPicPr>
            <a:picLocks noChangeAspect="1"/>
          </p:cNvPicPr>
          <p:nvPr/>
        </p:nvPicPr>
        <p:blipFill>
          <a:blip r:embed="rId2" cstate="print"/>
          <a:stretch>
            <a:fillRect/>
          </a:stretch>
        </p:blipFill>
        <p:spPr>
          <a:xfrm>
            <a:off x="1" y="0"/>
            <a:ext cx="9143999" cy="6858000"/>
          </a:xfrm>
          <a:prstGeom prst="rect">
            <a:avLst/>
          </a:prstGeom>
        </p:spPr>
      </p:pic>
    </p:spTree>
  </p:cSld>
  <p:clrMapOvr>
    <a:masterClrMapping/>
  </p:clrMapOvr>
  <p:transition advTm="21442">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1032" y="116632"/>
            <a:ext cx="7498080" cy="1143000"/>
          </a:xfrm>
        </p:spPr>
        <p:txBody>
          <a:bodyPr>
            <a:normAutofit fontScale="90000"/>
          </a:bodyPr>
          <a:lstStyle/>
          <a:p>
            <a:r>
              <a:rPr lang="ru-RU" sz="3600" b="1" i="1" dirty="0" smtClean="0">
                <a:solidFill>
                  <a:srgbClr val="7030A0"/>
                </a:solidFill>
              </a:rPr>
              <a:t/>
            </a:r>
            <a:br>
              <a:rPr lang="ru-RU" sz="3600" b="1" i="1" dirty="0" smtClean="0">
                <a:solidFill>
                  <a:srgbClr val="7030A0"/>
                </a:solidFill>
              </a:rPr>
            </a:br>
            <a:r>
              <a:rPr lang="ru-RU" sz="3600" b="1" i="1" dirty="0">
                <a:solidFill>
                  <a:srgbClr val="7030A0"/>
                </a:solidFill>
              </a:rPr>
              <a:t/>
            </a:r>
            <a:br>
              <a:rPr lang="ru-RU" sz="3600" b="1" i="1" dirty="0">
                <a:solidFill>
                  <a:srgbClr val="7030A0"/>
                </a:solidFill>
              </a:rPr>
            </a:br>
            <a:r>
              <a:rPr lang="ru-RU" sz="2700" dirty="0" smtClean="0">
                <a:solidFill>
                  <a:schemeClr val="accent6">
                    <a:lumMod val="50000"/>
                  </a:schemeClr>
                </a:solidFill>
              </a:rPr>
              <a:t/>
            </a:r>
            <a:br>
              <a:rPr lang="ru-RU" sz="2700" dirty="0" smtClean="0">
                <a:solidFill>
                  <a:schemeClr val="accent6">
                    <a:lumMod val="50000"/>
                  </a:schemeClr>
                </a:solidFill>
              </a:rPr>
            </a:br>
            <a:r>
              <a:rPr lang="ru-RU" sz="2700" dirty="0" smtClean="0">
                <a:solidFill>
                  <a:schemeClr val="accent3"/>
                </a:solidFill>
              </a:rPr>
              <a:t>                        Я воспитатель и этим горжусь,</a:t>
            </a:r>
            <a:br>
              <a:rPr lang="ru-RU" sz="2700" dirty="0" smtClean="0">
                <a:solidFill>
                  <a:schemeClr val="accent3"/>
                </a:solidFill>
              </a:rPr>
            </a:br>
            <a:r>
              <a:rPr lang="ru-RU" sz="2700" dirty="0" smtClean="0">
                <a:solidFill>
                  <a:schemeClr val="accent3"/>
                </a:solidFill>
              </a:rPr>
              <a:t>                 Что вместе с детьми жить на свете учусь,</a:t>
            </a:r>
            <a:br>
              <a:rPr lang="ru-RU" sz="2700" dirty="0" smtClean="0">
                <a:solidFill>
                  <a:schemeClr val="accent3"/>
                </a:solidFill>
              </a:rPr>
            </a:br>
            <a:r>
              <a:rPr lang="ru-RU" sz="2700" dirty="0" smtClean="0">
                <a:solidFill>
                  <a:schemeClr val="accent3"/>
                </a:solidFill>
              </a:rPr>
              <a:t>                       Да, я актриса многих ролей.</a:t>
            </a:r>
            <a:br>
              <a:rPr lang="ru-RU" sz="2700" dirty="0" smtClean="0">
                <a:solidFill>
                  <a:schemeClr val="accent3"/>
                </a:solidFill>
              </a:rPr>
            </a:br>
            <a:r>
              <a:rPr lang="ru-RU" sz="2700" dirty="0" smtClean="0">
                <a:solidFill>
                  <a:schemeClr val="accent3"/>
                </a:solidFill>
              </a:rPr>
              <a:t>                Но главная роль заменять матерей!!!</a:t>
            </a:r>
            <a:endParaRPr lang="ru-RU" sz="2700" dirty="0">
              <a:solidFill>
                <a:schemeClr val="accent3"/>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276872"/>
            <a:ext cx="3024336" cy="2520280"/>
          </a:xfrm>
          <a:prstGeom prst="rect">
            <a:avLst/>
          </a:prstGeom>
        </p:spPr>
      </p:pic>
      <p:sp>
        <p:nvSpPr>
          <p:cNvPr id="3" name="TextBox 2"/>
          <p:cNvSpPr txBox="1"/>
          <p:nvPr/>
        </p:nvSpPr>
        <p:spPr>
          <a:xfrm>
            <a:off x="2339752" y="5170546"/>
            <a:ext cx="6192688" cy="769441"/>
          </a:xfrm>
          <a:prstGeom prst="rect">
            <a:avLst/>
          </a:prstGeom>
          <a:noFill/>
        </p:spPr>
        <p:txBody>
          <a:bodyPr wrap="square" rtlCol="0">
            <a:spAutoFit/>
          </a:bodyPr>
          <a:lstStyle/>
          <a:p>
            <a:r>
              <a:rPr lang="ru-RU" sz="4400" dirty="0" smtClean="0">
                <a:solidFill>
                  <a:srgbClr val="0070C0"/>
                </a:solidFill>
              </a:rPr>
              <a:t>Спасибо за внимание!</a:t>
            </a:r>
            <a:endParaRPr lang="ru-RU" sz="4400" dirty="0">
              <a:solidFill>
                <a:srgbClr val="0070C0"/>
              </a:solidFill>
            </a:endParaRPr>
          </a:p>
        </p:txBody>
      </p:sp>
    </p:spTree>
    <p:extLst>
      <p:ext uri="{BB962C8B-B14F-4D97-AF65-F5344CB8AC3E}">
        <p14:creationId xmlns:p14="http://schemas.microsoft.com/office/powerpoint/2010/main" val="2682917801"/>
      </p:ext>
    </p:extLst>
  </p:cSld>
  <p:clrMapOvr>
    <a:masterClrMapping/>
  </p:clrMapOvr>
  <p:transition advTm="26132">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751105"/>
            <a:ext cx="3888432" cy="2639273"/>
          </a:xfrm>
          <a:prstGeom prst="rect">
            <a:avLst/>
          </a:prstGeom>
        </p:spPr>
      </p:pic>
      <p:sp>
        <p:nvSpPr>
          <p:cNvPr id="6" name="Заголовок 5"/>
          <p:cNvSpPr>
            <a:spLocks noGrp="1"/>
          </p:cNvSpPr>
          <p:nvPr>
            <p:ph type="title"/>
          </p:nvPr>
        </p:nvSpPr>
        <p:spPr>
          <a:xfrm>
            <a:off x="1403648" y="1844824"/>
            <a:ext cx="7498080" cy="1143000"/>
          </a:xfrm>
        </p:spPr>
        <p:txBody>
          <a:bodyPr>
            <a:normAutofit fontScale="90000"/>
          </a:bodyPr>
          <a:lstStyle/>
          <a:p>
            <a:pPr algn="r"/>
            <a:r>
              <a:rPr lang="ru-RU" dirty="0">
                <a:effectLst/>
              </a:rPr>
              <a:t>Два мира есть у человека:</a:t>
            </a:r>
            <a:br>
              <a:rPr lang="ru-RU" dirty="0">
                <a:effectLst/>
              </a:rPr>
            </a:br>
            <a:r>
              <a:rPr lang="ru-RU" dirty="0">
                <a:effectLst/>
              </a:rPr>
              <a:t>Один, который нас творил,</a:t>
            </a:r>
            <a:br>
              <a:rPr lang="ru-RU" dirty="0">
                <a:effectLst/>
              </a:rPr>
            </a:br>
            <a:r>
              <a:rPr lang="ru-RU" dirty="0">
                <a:effectLst/>
              </a:rPr>
              <a:t>Другой, который мы от века</a:t>
            </a:r>
            <a:br>
              <a:rPr lang="ru-RU" dirty="0">
                <a:effectLst/>
              </a:rPr>
            </a:br>
            <a:r>
              <a:rPr lang="ru-RU" dirty="0">
                <a:effectLst/>
              </a:rPr>
              <a:t>творим по мере наших сил</a:t>
            </a:r>
            <a:r>
              <a:rPr lang="ru-RU" dirty="0" smtClean="0">
                <a:effectLst/>
              </a:rPr>
              <a:t>.</a:t>
            </a:r>
            <a:br>
              <a:rPr lang="ru-RU" dirty="0" smtClean="0">
                <a:effectLst/>
              </a:rPr>
            </a:br>
            <a:r>
              <a:rPr lang="ru-RU" dirty="0" smtClean="0">
                <a:effectLst/>
              </a:rPr>
              <a:t>Н. Заболоцкий</a:t>
            </a:r>
            <a:r>
              <a:rPr lang="ru-RU" dirty="0">
                <a:effectLst/>
              </a:rPr>
              <a:t/>
            </a:r>
            <a:br>
              <a:rPr lang="ru-RU" dirty="0">
                <a:effectLst/>
              </a:rPr>
            </a:br>
            <a:endParaRPr lang="ru-RU" dirty="0"/>
          </a:p>
        </p:txBody>
      </p:sp>
    </p:spTree>
    <p:extLst>
      <p:ext uri="{BB962C8B-B14F-4D97-AF65-F5344CB8AC3E}">
        <p14:creationId xmlns:p14="http://schemas.microsoft.com/office/powerpoint/2010/main" val="3060378057"/>
      </p:ext>
    </p:extLst>
  </p:cSld>
  <p:clrMapOvr>
    <a:masterClrMapping/>
  </p:clrMapOvr>
  <p:transition advTm="15366">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 name="Рисунок 4" descr="SAM_0850.JPG"/>
          <p:cNvPicPr>
            <a:picLocks noChangeAspect="1"/>
          </p:cNvPicPr>
          <p:nvPr/>
        </p:nvPicPr>
        <p:blipFill>
          <a:blip r:embed="rId2" cstate="print"/>
          <a:stretch>
            <a:fillRect/>
          </a:stretch>
        </p:blipFill>
        <p:spPr>
          <a:xfrm>
            <a:off x="1043608" y="0"/>
            <a:ext cx="4283968" cy="3212976"/>
          </a:xfrm>
          <a:prstGeom prst="rect">
            <a:avLst/>
          </a:prstGeom>
        </p:spPr>
      </p:pic>
      <p:pic>
        <p:nvPicPr>
          <p:cNvPr id="6" name="Рисунок 5" descr="SAM_0623.JPG"/>
          <p:cNvPicPr>
            <a:picLocks noChangeAspect="1"/>
          </p:cNvPicPr>
          <p:nvPr/>
        </p:nvPicPr>
        <p:blipFill>
          <a:blip r:embed="rId3" cstate="print"/>
          <a:stretch>
            <a:fillRect/>
          </a:stretch>
        </p:blipFill>
        <p:spPr>
          <a:xfrm>
            <a:off x="1043608" y="3208707"/>
            <a:ext cx="4320480" cy="3649293"/>
          </a:xfrm>
          <a:prstGeom prst="rect">
            <a:avLst/>
          </a:prstGeom>
        </p:spPr>
      </p:pic>
      <p:pic>
        <p:nvPicPr>
          <p:cNvPr id="7" name="Рисунок 6" descr="SAM_1045.JPG"/>
          <p:cNvPicPr>
            <a:picLocks noChangeAspect="1"/>
          </p:cNvPicPr>
          <p:nvPr/>
        </p:nvPicPr>
        <p:blipFill>
          <a:blip r:embed="rId4" cstate="print"/>
          <a:stretch>
            <a:fillRect/>
          </a:stretch>
        </p:blipFill>
        <p:spPr>
          <a:xfrm>
            <a:off x="5148063" y="0"/>
            <a:ext cx="3995936" cy="3212976"/>
          </a:xfrm>
          <a:prstGeom prst="rect">
            <a:avLst/>
          </a:prstGeom>
        </p:spPr>
      </p:pic>
      <p:pic>
        <p:nvPicPr>
          <p:cNvPr id="8" name="Рисунок 7" descr="SAM_1768.JPG"/>
          <p:cNvPicPr>
            <a:picLocks noChangeAspect="1"/>
          </p:cNvPicPr>
          <p:nvPr/>
        </p:nvPicPr>
        <p:blipFill>
          <a:blip r:embed="rId5" cstate="print"/>
          <a:stretch>
            <a:fillRect/>
          </a:stretch>
        </p:blipFill>
        <p:spPr>
          <a:xfrm>
            <a:off x="5292080" y="3212976"/>
            <a:ext cx="3851920" cy="3645024"/>
          </a:xfrm>
          <a:prstGeom prst="rect">
            <a:avLst/>
          </a:prstGeom>
        </p:spPr>
      </p:pic>
    </p:spTree>
    <p:extLst>
      <p:ext uri="{BB962C8B-B14F-4D97-AF65-F5344CB8AC3E}">
        <p14:creationId xmlns:p14="http://schemas.microsoft.com/office/powerpoint/2010/main" val="824225718"/>
      </p:ext>
    </p:extLst>
  </p:cSld>
  <p:clrMapOvr>
    <a:masterClrMapping/>
  </p:clrMapOvr>
  <p:transition advTm="12593">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332656"/>
            <a:ext cx="2236763" cy="2229773"/>
          </a:xfrm>
          <a:prstGeom prst="rect">
            <a:avLst/>
          </a:prstGeom>
        </p:spPr>
      </p:pic>
      <p:pic>
        <p:nvPicPr>
          <p:cNvPr id="6" name="Рисунок 5" descr="SAM_2030.JPG"/>
          <p:cNvPicPr>
            <a:picLocks noChangeAspect="1"/>
          </p:cNvPicPr>
          <p:nvPr/>
        </p:nvPicPr>
        <p:blipFill>
          <a:blip r:embed="rId3" cstate="print"/>
          <a:stretch>
            <a:fillRect/>
          </a:stretch>
        </p:blipFill>
        <p:spPr>
          <a:xfrm>
            <a:off x="971600" y="0"/>
            <a:ext cx="4464497" cy="3318055"/>
          </a:xfrm>
          <a:prstGeom prst="rect">
            <a:avLst/>
          </a:prstGeom>
        </p:spPr>
      </p:pic>
      <p:pic>
        <p:nvPicPr>
          <p:cNvPr id="8" name="Рисунок 7" descr="SAM_2010.JPG"/>
          <p:cNvPicPr>
            <a:picLocks noChangeAspect="1"/>
          </p:cNvPicPr>
          <p:nvPr/>
        </p:nvPicPr>
        <p:blipFill>
          <a:blip r:embed="rId4" cstate="print"/>
          <a:stretch>
            <a:fillRect/>
          </a:stretch>
        </p:blipFill>
        <p:spPr>
          <a:xfrm>
            <a:off x="4091947" y="3068960"/>
            <a:ext cx="5052053" cy="3789040"/>
          </a:xfrm>
          <a:prstGeom prst="rect">
            <a:avLst/>
          </a:prstGeom>
        </p:spPr>
      </p:pic>
      <p:pic>
        <p:nvPicPr>
          <p:cNvPr id="5" name="Рисунок 4" descr="SAM_0864.JPG"/>
          <p:cNvPicPr>
            <a:picLocks noChangeAspect="1"/>
          </p:cNvPicPr>
          <p:nvPr/>
        </p:nvPicPr>
        <p:blipFill>
          <a:blip r:embed="rId5" cstate="print"/>
          <a:stretch>
            <a:fillRect/>
          </a:stretch>
        </p:blipFill>
        <p:spPr>
          <a:xfrm>
            <a:off x="232859" y="3318055"/>
            <a:ext cx="4608512" cy="3456384"/>
          </a:xfrm>
          <a:prstGeom prst="rect">
            <a:avLst/>
          </a:prstGeom>
        </p:spPr>
      </p:pic>
    </p:spTree>
    <p:extLst>
      <p:ext uri="{BB962C8B-B14F-4D97-AF65-F5344CB8AC3E}">
        <p14:creationId xmlns:p14="http://schemas.microsoft.com/office/powerpoint/2010/main" val="1837589910"/>
      </p:ext>
    </p:extLst>
  </p:cSld>
  <p:clrMapOvr>
    <a:masterClrMapping/>
  </p:clrMapOvr>
  <p:transition advTm="12967">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404664"/>
            <a:ext cx="7498080" cy="782960"/>
          </a:xfrm>
        </p:spPr>
        <p:txBody>
          <a:bodyPr>
            <a:noAutofit/>
          </a:bodyPr>
          <a:lstStyle/>
          <a:p>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rgbClr val="7030A0"/>
                </a:solidFill>
              </a:rPr>
              <a:t>Каким  быть должен воспитатель? </a:t>
            </a:r>
            <a:br>
              <a:rPr lang="ru-RU" sz="1600" dirty="0" smtClean="0">
                <a:solidFill>
                  <a:srgbClr val="7030A0"/>
                </a:solidFill>
              </a:rPr>
            </a:br>
            <a:r>
              <a:rPr lang="ru-RU" sz="1600" dirty="0" smtClean="0">
                <a:solidFill>
                  <a:srgbClr val="7030A0"/>
                </a:solidFill>
              </a:rPr>
              <a:t>Конечно, добрым должен быть!</a:t>
            </a:r>
            <a:br>
              <a:rPr lang="ru-RU" sz="1600" dirty="0" smtClean="0">
                <a:solidFill>
                  <a:srgbClr val="7030A0"/>
                </a:solidFill>
              </a:rPr>
            </a:br>
            <a:r>
              <a:rPr lang="ru-RU" sz="1600" dirty="0" smtClean="0">
                <a:solidFill>
                  <a:srgbClr val="7030A0"/>
                </a:solidFill>
              </a:rPr>
              <a:t>Любить детей, любить ученье, свою профессию любить!</a:t>
            </a:r>
            <a:br>
              <a:rPr lang="ru-RU" sz="1600" dirty="0" smtClean="0">
                <a:solidFill>
                  <a:srgbClr val="7030A0"/>
                </a:solidFill>
              </a:rPr>
            </a:br>
            <a:r>
              <a:rPr lang="ru-RU" sz="1600" dirty="0" smtClean="0">
                <a:solidFill>
                  <a:srgbClr val="7030A0"/>
                </a:solidFill>
              </a:rPr>
              <a:t>Каким  быть должен воспитатель? </a:t>
            </a:r>
            <a:br>
              <a:rPr lang="ru-RU" sz="1600" dirty="0" smtClean="0">
                <a:solidFill>
                  <a:srgbClr val="7030A0"/>
                </a:solidFill>
              </a:rPr>
            </a:br>
            <a:r>
              <a:rPr lang="ru-RU" sz="1600" dirty="0" smtClean="0">
                <a:solidFill>
                  <a:srgbClr val="7030A0"/>
                </a:solidFill>
              </a:rPr>
              <a:t>Конечно, щедрым должен быть!</a:t>
            </a:r>
            <a:br>
              <a:rPr lang="ru-RU" sz="1600" dirty="0" smtClean="0">
                <a:solidFill>
                  <a:srgbClr val="7030A0"/>
                </a:solidFill>
              </a:rPr>
            </a:br>
            <a:r>
              <a:rPr lang="ru-RU" sz="1600" dirty="0" smtClean="0">
                <a:solidFill>
                  <a:srgbClr val="7030A0"/>
                </a:solidFill>
              </a:rPr>
              <a:t>Всего себя без сожаленья он должен детям подарить!</a:t>
            </a:r>
            <a:br>
              <a:rPr lang="ru-RU" sz="1600" dirty="0" smtClean="0">
                <a:solidFill>
                  <a:srgbClr val="7030A0"/>
                </a:solidFill>
              </a:rPr>
            </a:br>
            <a:r>
              <a:rPr lang="ru-RU" sz="1600" dirty="0" smtClean="0">
                <a:solidFill>
                  <a:srgbClr val="002060"/>
                </a:solidFill>
              </a:rPr>
              <a:t/>
            </a:r>
            <a:br>
              <a:rPr lang="ru-RU" sz="1600" dirty="0" smtClean="0">
                <a:solidFill>
                  <a:srgbClr val="002060"/>
                </a:solidFill>
              </a:rPr>
            </a:br>
            <a:endParaRPr lang="ru-RU" sz="1600" dirty="0">
              <a:solidFill>
                <a:schemeClr val="accent3">
                  <a:lumMod val="7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0"/>
            <a:ext cx="1860207" cy="2520280"/>
          </a:xfrm>
          <a:prstGeom prst="rect">
            <a:avLst/>
          </a:prstGeom>
        </p:spPr>
      </p:pic>
      <p:pic>
        <p:nvPicPr>
          <p:cNvPr id="6" name="Рисунок 5" descr="IMG-20181024-WA0009.jpg"/>
          <p:cNvPicPr>
            <a:picLocks noChangeAspect="1"/>
          </p:cNvPicPr>
          <p:nvPr/>
        </p:nvPicPr>
        <p:blipFill>
          <a:blip r:embed="rId3" cstate="print"/>
          <a:stretch>
            <a:fillRect/>
          </a:stretch>
        </p:blipFill>
        <p:spPr>
          <a:xfrm>
            <a:off x="971600" y="2348880"/>
            <a:ext cx="4032448" cy="4509120"/>
          </a:xfrm>
          <a:prstGeom prst="rect">
            <a:avLst/>
          </a:prstGeom>
        </p:spPr>
      </p:pic>
      <p:pic>
        <p:nvPicPr>
          <p:cNvPr id="7" name="Рисунок 6" descr="IMG-20181024-WA0017.jpg"/>
          <p:cNvPicPr>
            <a:picLocks noChangeAspect="1"/>
          </p:cNvPicPr>
          <p:nvPr/>
        </p:nvPicPr>
        <p:blipFill>
          <a:blip r:embed="rId4" cstate="print"/>
          <a:stretch>
            <a:fillRect/>
          </a:stretch>
        </p:blipFill>
        <p:spPr>
          <a:xfrm>
            <a:off x="5076056" y="2348880"/>
            <a:ext cx="4067944" cy="4509120"/>
          </a:xfrm>
          <a:prstGeom prst="rect">
            <a:avLst/>
          </a:prstGeom>
        </p:spPr>
      </p:pic>
    </p:spTree>
    <p:extLst>
      <p:ext uri="{BB962C8B-B14F-4D97-AF65-F5344CB8AC3E}">
        <p14:creationId xmlns:p14="http://schemas.microsoft.com/office/powerpoint/2010/main" val="3367500026"/>
      </p:ext>
    </p:extLst>
  </p:cSld>
  <p:clrMapOvr>
    <a:masterClrMapping/>
  </p:clrMapOvr>
  <p:transition advTm="12339">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24744"/>
            <a:ext cx="7498080" cy="292576"/>
          </a:xfrm>
        </p:spPr>
        <p:txBody>
          <a:bodyPr>
            <a:normAutofit fontScale="90000"/>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2000" dirty="0" smtClean="0"/>
              <a:t> </a:t>
            </a:r>
            <a:r>
              <a:rPr lang="ru-RU" sz="2000" dirty="0" smtClean="0">
                <a:solidFill>
                  <a:schemeClr val="accent5">
                    <a:lumMod val="50000"/>
                  </a:schemeClr>
                </a:solidFill>
              </a:rPr>
              <a:t/>
            </a:r>
            <a:br>
              <a:rPr lang="ru-RU" sz="2000" dirty="0" smtClean="0">
                <a:solidFill>
                  <a:schemeClr val="accent5">
                    <a:lumMod val="50000"/>
                  </a:schemeClr>
                </a:solidFill>
              </a:rPr>
            </a:br>
            <a:r>
              <a:rPr lang="ru-RU" sz="2000" dirty="0" smtClean="0">
                <a:solidFill>
                  <a:schemeClr val="accent5">
                    <a:lumMod val="50000"/>
                  </a:schemeClr>
                </a:solidFill>
              </a:rPr>
              <a:t/>
            </a:r>
            <a:br>
              <a:rPr lang="ru-RU" sz="2000" dirty="0" smtClean="0">
                <a:solidFill>
                  <a:schemeClr val="accent5">
                    <a:lumMod val="50000"/>
                  </a:schemeClr>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endParaRPr lang="ru-RU" sz="2000" dirty="0">
              <a:solidFill>
                <a:srgbClr val="002060"/>
              </a:solidFill>
            </a:endParaRPr>
          </a:p>
        </p:txBody>
      </p:sp>
      <p:pic>
        <p:nvPicPr>
          <p:cNvPr id="8" name="Рисунок 7" descr="SAM_1969.JPG"/>
          <p:cNvPicPr>
            <a:picLocks noChangeAspect="1"/>
          </p:cNvPicPr>
          <p:nvPr/>
        </p:nvPicPr>
        <p:blipFill>
          <a:blip r:embed="rId2" cstate="print"/>
          <a:stretch>
            <a:fillRect/>
          </a:stretch>
        </p:blipFill>
        <p:spPr>
          <a:xfrm>
            <a:off x="1043608" y="0"/>
            <a:ext cx="4091947" cy="3068960"/>
          </a:xfrm>
          <a:prstGeom prst="rect">
            <a:avLst/>
          </a:prstGeom>
        </p:spPr>
      </p:pic>
      <p:pic>
        <p:nvPicPr>
          <p:cNvPr id="9" name="Рисунок 8" descr="IMG_20190412_085152.jpg"/>
          <p:cNvPicPr>
            <a:picLocks noChangeAspect="1"/>
          </p:cNvPicPr>
          <p:nvPr/>
        </p:nvPicPr>
        <p:blipFill>
          <a:blip r:embed="rId3" cstate="print"/>
          <a:stretch>
            <a:fillRect/>
          </a:stretch>
        </p:blipFill>
        <p:spPr>
          <a:xfrm>
            <a:off x="5052055" y="0"/>
            <a:ext cx="4091946" cy="3068960"/>
          </a:xfrm>
          <a:prstGeom prst="rect">
            <a:avLst/>
          </a:prstGeom>
        </p:spPr>
      </p:pic>
      <p:pic>
        <p:nvPicPr>
          <p:cNvPr id="10" name="Рисунок 9" descr="20181224_171551.jpg"/>
          <p:cNvPicPr>
            <a:picLocks noChangeAspect="1"/>
          </p:cNvPicPr>
          <p:nvPr/>
        </p:nvPicPr>
        <p:blipFill>
          <a:blip r:embed="rId4" cstate="print"/>
          <a:stretch>
            <a:fillRect/>
          </a:stretch>
        </p:blipFill>
        <p:spPr>
          <a:xfrm>
            <a:off x="1835696" y="2996953"/>
            <a:ext cx="3024336" cy="3861047"/>
          </a:xfrm>
          <a:prstGeom prst="rect">
            <a:avLst/>
          </a:prstGeom>
        </p:spPr>
      </p:pic>
      <p:pic>
        <p:nvPicPr>
          <p:cNvPr id="11" name="Рисунок 10" descr="IMG_20190401_161118.jpg"/>
          <p:cNvPicPr>
            <a:picLocks noChangeAspect="1"/>
          </p:cNvPicPr>
          <p:nvPr/>
        </p:nvPicPr>
        <p:blipFill>
          <a:blip r:embed="rId5" cstate="print"/>
          <a:stretch>
            <a:fillRect/>
          </a:stretch>
        </p:blipFill>
        <p:spPr>
          <a:xfrm>
            <a:off x="5004048" y="3068960"/>
            <a:ext cx="3147814" cy="3789040"/>
          </a:xfrm>
          <a:prstGeom prst="rect">
            <a:avLst/>
          </a:prstGeom>
        </p:spPr>
      </p:pic>
    </p:spTree>
    <p:extLst>
      <p:ext uri="{BB962C8B-B14F-4D97-AF65-F5344CB8AC3E}">
        <p14:creationId xmlns:p14="http://schemas.microsoft.com/office/powerpoint/2010/main" val="1491507353"/>
      </p:ext>
    </p:extLst>
  </p:cSld>
  <p:clrMapOvr>
    <a:masterClrMapping/>
  </p:clrMapOvr>
  <p:transition advTm="14382">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3" y="188640"/>
            <a:ext cx="7498080" cy="1143000"/>
          </a:xfrm>
        </p:spPr>
        <p:txBody>
          <a:bodyPr>
            <a:normAutofit fontScale="90000"/>
          </a:bodyPr>
          <a:lstStyle/>
          <a:p>
            <a:pPr algn="ct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600" dirty="0"/>
              <a:t/>
            </a:r>
            <a:br>
              <a:rPr lang="ru-RU" sz="1600" dirty="0"/>
            </a:br>
            <a:endParaRPr lang="ru-RU" sz="2000" dirty="0">
              <a:solidFill>
                <a:schemeClr val="accent4">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199" y="4886943"/>
            <a:ext cx="2771801" cy="1971057"/>
          </a:xfrm>
          <a:prstGeom prst="rect">
            <a:avLst/>
          </a:prstGeom>
        </p:spPr>
      </p:pic>
      <p:pic>
        <p:nvPicPr>
          <p:cNvPr id="5" name="Рисунок 4" descr="IMG-20181026-WA0022.jpg"/>
          <p:cNvPicPr>
            <a:picLocks noChangeAspect="1"/>
          </p:cNvPicPr>
          <p:nvPr/>
        </p:nvPicPr>
        <p:blipFill>
          <a:blip r:embed="rId3" cstate="print"/>
          <a:stretch>
            <a:fillRect/>
          </a:stretch>
        </p:blipFill>
        <p:spPr>
          <a:xfrm>
            <a:off x="5652120" y="0"/>
            <a:ext cx="3491880" cy="4655840"/>
          </a:xfrm>
          <a:prstGeom prst="rect">
            <a:avLst/>
          </a:prstGeom>
        </p:spPr>
      </p:pic>
      <p:pic>
        <p:nvPicPr>
          <p:cNvPr id="7" name="Рисунок 6" descr="Рисунок2.jpg"/>
          <p:cNvPicPr>
            <a:picLocks noChangeAspect="1"/>
          </p:cNvPicPr>
          <p:nvPr/>
        </p:nvPicPr>
        <p:blipFill>
          <a:blip r:embed="rId4" cstate="print"/>
          <a:stretch>
            <a:fillRect/>
          </a:stretch>
        </p:blipFill>
        <p:spPr>
          <a:xfrm>
            <a:off x="971600" y="3356992"/>
            <a:ext cx="4668011" cy="3501008"/>
          </a:xfrm>
          <a:prstGeom prst="rect">
            <a:avLst/>
          </a:prstGeom>
        </p:spPr>
      </p:pic>
      <p:pic>
        <p:nvPicPr>
          <p:cNvPr id="6" name="Рисунок 5"/>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28759" y="764701"/>
            <a:ext cx="3553691" cy="1999211"/>
          </a:xfrm>
          <a:prstGeom prst="rect">
            <a:avLst/>
          </a:prstGeom>
        </p:spPr>
      </p:pic>
    </p:spTree>
    <p:extLst>
      <p:ext uri="{BB962C8B-B14F-4D97-AF65-F5344CB8AC3E}">
        <p14:creationId xmlns:p14="http://schemas.microsoft.com/office/powerpoint/2010/main" val="3594635537"/>
      </p:ext>
    </p:extLst>
  </p:cSld>
  <p:clrMapOvr>
    <a:masterClrMapping/>
  </p:clrMapOvr>
  <p:transition advTm="21337">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11.jpg"/>
          <p:cNvPicPr>
            <a:picLocks noChangeAspect="1"/>
          </p:cNvPicPr>
          <p:nvPr/>
        </p:nvPicPr>
        <p:blipFill>
          <a:blip r:embed="rId2" cstate="print"/>
          <a:stretch>
            <a:fillRect/>
          </a:stretch>
        </p:blipFill>
        <p:spPr>
          <a:xfrm>
            <a:off x="4661868" y="0"/>
            <a:ext cx="4482132" cy="3360720"/>
          </a:xfrm>
          <a:prstGeom prst="rect">
            <a:avLst/>
          </a:prstGeom>
        </p:spPr>
      </p:pic>
      <p:pic>
        <p:nvPicPr>
          <p:cNvPr id="7" name="Рисунок 6" descr="Рисунок12.jpg"/>
          <p:cNvPicPr>
            <a:picLocks noChangeAspect="1"/>
          </p:cNvPicPr>
          <p:nvPr/>
        </p:nvPicPr>
        <p:blipFill>
          <a:blip r:embed="rId3" cstate="print"/>
          <a:stretch>
            <a:fillRect/>
          </a:stretch>
        </p:blipFill>
        <p:spPr>
          <a:xfrm>
            <a:off x="1043608" y="3329608"/>
            <a:ext cx="4698410" cy="352839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077072"/>
            <a:ext cx="2236763" cy="2229773"/>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692696"/>
            <a:ext cx="2670083" cy="1872208"/>
          </a:xfrm>
          <a:prstGeom prst="rect">
            <a:avLst/>
          </a:prstGeom>
        </p:spPr>
      </p:pic>
    </p:spTree>
  </p:cSld>
  <p:clrMapOvr>
    <a:masterClrMapping/>
  </p:clrMapOvr>
  <p:transition advTm="21320">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470" y="53943"/>
            <a:ext cx="2937954" cy="39172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7573"/>
            <a:ext cx="2936952" cy="391593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3971215"/>
            <a:ext cx="5132062" cy="2886785"/>
          </a:xfrm>
          <a:prstGeom prst="rect">
            <a:avLst/>
          </a:prstGeom>
        </p:spPr>
      </p:pic>
    </p:spTree>
    <p:extLst>
      <p:ext uri="{BB962C8B-B14F-4D97-AF65-F5344CB8AC3E}">
        <p14:creationId xmlns:p14="http://schemas.microsoft.com/office/powerpoint/2010/main" val="3460972829"/>
      </p:ext>
    </p:extLst>
  </p:cSld>
  <p:clrMapOvr>
    <a:masterClrMapping/>
  </p:clrMapOvr>
  <p:transition advTm="21292">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428</TotalTime>
  <Words>14</Words>
  <Application>Microsoft Office PowerPoint</Application>
  <PresentationFormat>Экран (4:3)</PresentationFormat>
  <Paragraphs>55</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           Бузина Ольга Михайловна, воспитатель МДОБУ ЦРР  детский сад № 26 «Росинка» г. Арсеньев</vt:lpstr>
      <vt:lpstr>Два мира есть у человека: Один, который нас творил, Другой, который мы от века творим по мере наших сил. Н. Заболоцкий </vt:lpstr>
      <vt:lpstr>Презентация PowerPoint</vt:lpstr>
      <vt:lpstr>Презентация PowerPoint</vt:lpstr>
      <vt:lpstr>    Каким  быть должен воспитатель?  Конечно, добрым должен быть! Любить детей, любить ученье, свою профессию любить! Каким  быть должен воспитатель?  Конечно, щедрым должен быть! Всего себя без сожаленья он должен детям подарить!  </vt:lpstr>
      <vt:lpstr>                          </vt:lpstr>
      <vt:lpstr>                        </vt:lpstr>
      <vt:lpstr>Презентация PowerPoint</vt:lpstr>
      <vt:lpstr>Презентация PowerPoint</vt:lpstr>
      <vt:lpstr>Презентация PowerPoint</vt:lpstr>
      <vt:lpstr>Презентация PowerPoint</vt:lpstr>
      <vt:lpstr>                           Я воспитатель и этим горжусь,                  Что вместе с детьми жить на свете учусь,                        Да, я актриса многих ролей.                 Но главная роль заменять матерей!!!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Эссе воспитателя МДОУ «Карамелька» № 2 Московской области, город Щелково Бородулиной Татьяны Сергеевны</dc:title>
  <dc:creator>Гость</dc:creator>
  <cp:lastModifiedBy>Пользователь</cp:lastModifiedBy>
  <cp:revision>32</cp:revision>
  <dcterms:created xsi:type="dcterms:W3CDTF">2014-12-22T14:54:10Z</dcterms:created>
  <dcterms:modified xsi:type="dcterms:W3CDTF">2021-12-24T04:06:49Z</dcterms:modified>
</cp:coreProperties>
</file>