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96" r:id="rId5"/>
    <p:sldId id="263" r:id="rId6"/>
    <p:sldId id="259" r:id="rId7"/>
    <p:sldId id="264" r:id="rId8"/>
    <p:sldId id="265" r:id="rId9"/>
    <p:sldId id="266" r:id="rId10"/>
    <p:sldId id="275" r:id="rId11"/>
    <p:sldId id="277" r:id="rId12"/>
    <p:sldId id="278" r:id="rId13"/>
    <p:sldId id="279" r:id="rId14"/>
    <p:sldId id="280" r:id="rId15"/>
    <p:sldId id="287" r:id="rId16"/>
    <p:sldId id="281" r:id="rId17"/>
    <p:sldId id="284" r:id="rId18"/>
    <p:sldId id="294" r:id="rId19"/>
    <p:sldId id="295" r:id="rId20"/>
    <p:sldId id="267" r:id="rId21"/>
    <p:sldId id="268" r:id="rId22"/>
    <p:sldId id="286" r:id="rId23"/>
    <p:sldId id="269" r:id="rId24"/>
    <p:sldId id="292" r:id="rId25"/>
    <p:sldId id="29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268D-B8DC-443C-AAF9-0D0B1B757FCF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F4AA5DB-C6E8-46FE-A4D6-D69CF8BE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268D-B8DC-443C-AAF9-0D0B1B757FCF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A5DB-C6E8-46FE-A4D6-D69CF8BE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268D-B8DC-443C-AAF9-0D0B1B757FCF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A5DB-C6E8-46FE-A4D6-D69CF8BE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268D-B8DC-443C-AAF9-0D0B1B757FCF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F4AA5DB-C6E8-46FE-A4D6-D69CF8BE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268D-B8DC-443C-AAF9-0D0B1B757FCF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A5DB-C6E8-46FE-A4D6-D69CF8BEE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268D-B8DC-443C-AAF9-0D0B1B757FCF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A5DB-C6E8-46FE-A4D6-D69CF8BE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268D-B8DC-443C-AAF9-0D0B1B757FCF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8F4AA5DB-C6E8-46FE-A4D6-D69CF8BEE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268D-B8DC-443C-AAF9-0D0B1B757FCF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A5DB-C6E8-46FE-A4D6-D69CF8BE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268D-B8DC-443C-AAF9-0D0B1B757FCF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A5DB-C6E8-46FE-A4D6-D69CF8BE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268D-B8DC-443C-AAF9-0D0B1B757FCF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A5DB-C6E8-46FE-A4D6-D69CF8BEE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268D-B8DC-443C-AAF9-0D0B1B757FCF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A5DB-C6E8-46FE-A4D6-D69CF8BEE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17268D-B8DC-443C-AAF9-0D0B1B757FCF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4AA5DB-C6E8-46FE-A4D6-D69CF8BEE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_20160213_1170332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6115" y="0"/>
            <a:ext cx="9535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26 «Росинка»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 городского округа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2549" y="1993202"/>
            <a:ext cx="6646459" cy="2300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творческий, технический, исследовательский проект</a:t>
            </a:r>
            <a:endParaRPr lang="ru-RU" sz="2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детей старшего дошкольного возраста</a:t>
            </a:r>
            <a:endParaRPr lang="ru-RU" sz="24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3600" b="1" i="1" kern="1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«Роботы - помощники»</a:t>
            </a:r>
            <a:endParaRPr lang="ru-RU" sz="3600" i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0486" y="2561617"/>
            <a:ext cx="8904849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Бузина Ольга Михайловна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9353760_17-phonoteka_org-p-fon-roboti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684" y="327546"/>
            <a:ext cx="843431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7164"/>
            <a:ext cx="6386732" cy="34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«Искусств»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Нарисовать робота.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(Ангелина)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</a:rPr>
              <a:t>Начертить схему, по которой можно приступить к сборке робота (</a:t>
            </a:r>
            <a:r>
              <a:rPr lang="ru-RU" dirty="0" smtClean="0">
                <a:latin typeface="Times New Roman" panose="02020603050405020304" pitchFamily="18" charset="0"/>
              </a:rPr>
              <a:t>Марк)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</a:rPr>
              <a:t>Из геометрических фигур выполнить аппликацию роботов </a:t>
            </a:r>
            <a:r>
              <a:rPr lang="ru-RU" dirty="0" smtClean="0">
                <a:latin typeface="Times New Roman" panose="02020603050405020304" pitchFamily="18" charset="0"/>
              </a:rPr>
              <a:t>(Ярослав)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</a:rPr>
              <a:t>Изготовить робота </a:t>
            </a:r>
            <a:r>
              <a:rPr lang="ru-RU" dirty="0">
                <a:latin typeface="Times New Roman" panose="02020603050405020304" pitchFamily="18" charset="0"/>
              </a:rPr>
              <a:t>(родители)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</a:rPr>
              <a:t>Вылепить модель робота </a:t>
            </a:r>
            <a:r>
              <a:rPr lang="ru-RU" dirty="0" smtClean="0">
                <a:latin typeface="Times New Roman" panose="02020603050405020304" pitchFamily="18" charset="0"/>
              </a:rPr>
              <a:t>(Максим)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</a:rPr>
              <a:t>Изготовить модель робота из природного и бросового материала (</a:t>
            </a:r>
            <a:r>
              <a:rPr lang="ru-RU" dirty="0" smtClean="0">
                <a:latin typeface="Times New Roman" panose="02020603050405020304" pitchFamily="18" charset="0"/>
              </a:rPr>
              <a:t>Ярослав)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</a:rPr>
              <a:t>Пантомима «Мамины помощники» (изображение электроприборов) </a:t>
            </a:r>
            <a:r>
              <a:rPr lang="ru-RU" dirty="0" smtClean="0">
                <a:latin typeface="Times New Roman" panose="02020603050405020304" pitchFamily="18" charset="0"/>
              </a:rPr>
              <a:t>(О.М.).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040661"/>
            <a:ext cx="6096000" cy="2072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«Строительства»</a:t>
            </a:r>
            <a:endParaRPr lang="ru-RU" sz="14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</a:rPr>
              <a:t>Сконструировать роботов из конструктора </a:t>
            </a:r>
            <a:r>
              <a:rPr lang="ru-RU" dirty="0" err="1" smtClean="0">
                <a:latin typeface="Times New Roman" panose="02020603050405020304" pitchFamily="18" charset="0"/>
              </a:rPr>
              <a:t>Лего</a:t>
            </a:r>
            <a:r>
              <a:rPr lang="ru-RU" dirty="0" smtClean="0">
                <a:latin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</a:rPr>
              <a:t>техноконструктора</a:t>
            </a:r>
            <a:r>
              <a:rPr lang="ru-RU" dirty="0" smtClean="0">
                <a:latin typeface="Times New Roman" panose="02020603050405020304" pitchFamily="18" charset="0"/>
              </a:rPr>
              <a:t> (Савелий)</a:t>
            </a:r>
            <a:endParaRPr lang="ru-RU" dirty="0" smtClean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</a:rPr>
              <a:t>Собрать технику для робота (летательный аппарат, машину и </a:t>
            </a:r>
            <a:r>
              <a:rPr lang="ru-RU" dirty="0" err="1" smtClean="0">
                <a:latin typeface="Times New Roman" panose="02020603050405020304" pitchFamily="18" charset="0"/>
              </a:rPr>
              <a:t>т.д</a:t>
            </a:r>
            <a:r>
              <a:rPr lang="ru-RU" dirty="0" smtClean="0">
                <a:latin typeface="Times New Roman" panose="02020603050405020304" pitchFamily="18" charset="0"/>
              </a:rPr>
              <a:t>) (Маша)</a:t>
            </a:r>
            <a:endParaRPr lang="ru-RU" dirty="0" smtClean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</a:rPr>
              <a:t> Из бросового материала изготовить различных роботов и составить инструкцию назначения (О.М.)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9353760_17-phonoteka_org-p-fon-roboti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684" y="327546"/>
            <a:ext cx="843431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142" y="1755720"/>
            <a:ext cx="5520747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семьей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выставку совместного творчества «Робот – друг и помощник»,  составить инструкцию назначения для каждой модели.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консультацию для родителей по робототехнике.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коллекцию игрушек-роботов.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8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9353760_17-phonoteka_org-p-fon-roboti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684" y="327546"/>
            <a:ext cx="843431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343" y="169862"/>
            <a:ext cx="601698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Наполнение развивающей предметно-пространственной среды в группе</a:t>
            </a:r>
            <a:endParaRPr lang="ru-RU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«Науки и естествознания»:</a:t>
            </a:r>
            <a:endParaRPr lang="ru-RU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Подборка энциклопедий «Техника», журналов.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Иллюстрации с изображением роботов.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Клавиатура от компьютера, наушники, старые выключатели. Калькуляторы, телефоны, фены.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для экспериментирования: лупа, магнит, пластмассовые емкости, весы, линейки, сантиметры.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081" y="3573422"/>
            <a:ext cx="6596697" cy="354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«Искусств»</a:t>
            </a:r>
            <a:endParaRPr lang="ru-RU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Трафареты геометрических фигур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Раскраски – роботы.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Цветная бумага.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Калька.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Трубочки от коктейля.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Пуговицы.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Проволока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Скотч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Репродукции художников по теме «Космос»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684" y="327546"/>
            <a:ext cx="843431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54" y="327546"/>
            <a:ext cx="557479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«Математика и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манипулятивных игр»</a:t>
            </a:r>
            <a:endParaRPr lang="ru-RU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Дьенеша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Фрёбеля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цифры, логические задачи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838" y="1875623"/>
            <a:ext cx="5771743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игры</a:t>
            </a:r>
            <a:endParaRPr lang="ru-RU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костюма робота.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Игрушки-роботы.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«Строительства»</a:t>
            </a:r>
            <a:endParaRPr lang="ru-RU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Коробки, пластиковые бутылки, веревочки, цветная бумага, картон, ножницы.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техноконструктор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434" y="245660"/>
            <a:ext cx="9226936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 – практический.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Изучали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энциклопедии с воспитателем, журналы, учили стихи, отгадывали загадки.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8" name="Рисунок 7" descr="IMG-20220929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646" y="3506412"/>
            <a:ext cx="3952966" cy="2964725"/>
          </a:xfrm>
          <a:prstGeom prst="rect">
            <a:avLst/>
          </a:prstGeom>
        </p:spPr>
      </p:pic>
      <p:pic>
        <p:nvPicPr>
          <p:cNvPr id="9" name="Рисунок 8" descr="IMG-20220929-WA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" y="1405582"/>
            <a:ext cx="3530934" cy="2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551" y="4658655"/>
            <a:ext cx="4110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Продуктивная деятельность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IMG-20220929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79963" cy="3734973"/>
          </a:xfrm>
          <a:prstGeom prst="rect">
            <a:avLst/>
          </a:prstGeom>
        </p:spPr>
      </p:pic>
      <p:pic>
        <p:nvPicPr>
          <p:cNvPr id="9" name="Рисунок 8" descr="IMG-20220929-WA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2517" y="3239086"/>
            <a:ext cx="4825218" cy="36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12080" y="1295400"/>
            <a:ext cx="65532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роботы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97430"/>
            <a:ext cx="4712677" cy="3460570"/>
          </a:xfrm>
          <a:prstGeom prst="rect">
            <a:avLst/>
          </a:prstGeom>
        </p:spPr>
      </p:pic>
      <p:pic>
        <p:nvPicPr>
          <p:cNvPr id="8" name="Рисунок 7" descr="роботы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56406" cy="3523916"/>
          </a:xfrm>
          <a:prstGeom prst="rect">
            <a:avLst/>
          </a:prstGeom>
        </p:spPr>
      </p:pic>
      <p:pic>
        <p:nvPicPr>
          <p:cNvPr id="9" name="Рисунок 8" descr="роботы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2337" y="2363372"/>
            <a:ext cx="5580074" cy="4494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8603" y="562708"/>
            <a:ext cx="3179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IMG-20220928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5871" y="1799738"/>
            <a:ext cx="3906129" cy="5058262"/>
          </a:xfrm>
          <a:prstGeom prst="rect">
            <a:avLst/>
          </a:prstGeom>
        </p:spPr>
      </p:pic>
      <p:pic>
        <p:nvPicPr>
          <p:cNvPr id="6" name="Рисунок 5" descr="IMG-20220928-WA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8481" y="0"/>
            <a:ext cx="3964509" cy="4417794"/>
          </a:xfrm>
          <a:prstGeom prst="rect">
            <a:avLst/>
          </a:prstGeom>
        </p:spPr>
      </p:pic>
      <p:pic>
        <p:nvPicPr>
          <p:cNvPr id="7" name="Рисунок 6" descr="IMG-20220928-WA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61385"/>
            <a:ext cx="3938954" cy="4896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6578" y="5134708"/>
            <a:ext cx="3770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инженерных тетрадях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IMG-20220928-WA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421" y="2096085"/>
            <a:ext cx="3319975" cy="4426633"/>
          </a:xfrm>
          <a:prstGeom prst="rect">
            <a:avLst/>
          </a:prstGeom>
        </p:spPr>
      </p:pic>
      <p:pic>
        <p:nvPicPr>
          <p:cNvPr id="4" name="Рисунок 3" descr="IMG-20220928-WA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5902" y="0"/>
            <a:ext cx="3868615" cy="4545876"/>
          </a:xfrm>
          <a:prstGeom prst="rect">
            <a:avLst/>
          </a:prstGeom>
        </p:spPr>
      </p:pic>
      <p:pic>
        <p:nvPicPr>
          <p:cNvPr id="5" name="Рисунок 4" descr="IMG-20220928-WA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28457" y="2349304"/>
            <a:ext cx="3185709" cy="42476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 descr="IMG-20220928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599" y="194825"/>
            <a:ext cx="3185709" cy="4247612"/>
          </a:xfrm>
          <a:prstGeom prst="rect">
            <a:avLst/>
          </a:prstGeom>
        </p:spPr>
      </p:pic>
      <p:pic>
        <p:nvPicPr>
          <p:cNvPr id="4" name="Рисунок 3" descr="IMG-20220928-WA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3023" y="2229296"/>
            <a:ext cx="3471528" cy="46287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1927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083" y="-457200"/>
            <a:ext cx="669622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2400" dirty="0" smtClean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 дети смотрят мультфильмы, играют в компьютерные игры, главными героями которых, зачастую являются роботы – терминаторы, роботы – завоеватели и т.д. А о существовании роботов помощников для человека у детей очень мало представлений.</a:t>
            </a:r>
            <a:endParaRPr lang="ru-RU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07073"/>
            <a:ext cx="871637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совершенен, чем человек, но без человека существовать не может. </a:t>
            </a: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4573601"/>
            <a:ext cx="730134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Выявить значимость робота и человека, приобщение дошкольников к детскому научно-техническому творчеству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41453" y="286043"/>
            <a:ext cx="446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Работа с </a:t>
            </a:r>
            <a:r>
              <a:rPr lang="ru-RU" sz="20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Лего</a:t>
            </a:r>
            <a:r>
              <a:rPr lang="ru-RU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конструктором</a:t>
            </a:r>
            <a:endParaRPr lang="ru-RU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 descr="IMG-20220929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6746" y="2733961"/>
            <a:ext cx="5186177" cy="3889633"/>
          </a:xfrm>
          <a:prstGeom prst="rect">
            <a:avLst/>
          </a:prstGeom>
        </p:spPr>
      </p:pic>
      <p:pic>
        <p:nvPicPr>
          <p:cNvPr id="9" name="Рисунок 8" descr="IMG-20220929-WA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016" y="787874"/>
            <a:ext cx="5186177" cy="38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6" name="Рисунок 5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IMG-20220929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86177" cy="3889633"/>
          </a:xfrm>
          <a:prstGeom prst="rect">
            <a:avLst/>
          </a:prstGeom>
        </p:spPr>
      </p:pic>
      <p:pic>
        <p:nvPicPr>
          <p:cNvPr id="14" name="Рисунок 13" descr="IMG-20220928-WA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8150" y="2384973"/>
            <a:ext cx="3185709" cy="42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0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IMG-20220929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422" y="2264899"/>
            <a:ext cx="3502855" cy="4247612"/>
          </a:xfrm>
          <a:prstGeom prst="rect">
            <a:avLst/>
          </a:prstGeom>
        </p:spPr>
      </p:pic>
      <p:pic>
        <p:nvPicPr>
          <p:cNvPr id="5" name="Рисунок 4" descr="IMG-20220929-WA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2173" y="0"/>
            <a:ext cx="3531878" cy="4709171"/>
          </a:xfrm>
          <a:prstGeom prst="rect">
            <a:avLst/>
          </a:prstGeom>
        </p:spPr>
      </p:pic>
      <p:pic>
        <p:nvPicPr>
          <p:cNvPr id="6" name="Рисунок 5" descr="IMG-20220928-WA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17059" y="2216315"/>
            <a:ext cx="3645419" cy="4641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4062" y="661182"/>
            <a:ext cx="310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техноконструктором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7" name="Рисунок 6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 descr="IMG-20220928-WA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0543" y="1915494"/>
            <a:ext cx="3512791" cy="4683721"/>
          </a:xfrm>
          <a:prstGeom prst="rect">
            <a:avLst/>
          </a:prstGeom>
        </p:spPr>
      </p:pic>
      <p:pic>
        <p:nvPicPr>
          <p:cNvPr id="10" name="Рисунок 9" descr="IMG-20220928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30991" cy="47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800" y="121920"/>
            <a:ext cx="4027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Полученные </a:t>
            </a:r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  <a:t>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491252"/>
            <a:ext cx="8684455" cy="614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 Black" panose="020B0A04020102020204" pitchFamily="34" charset="0"/>
              </a:rPr>
              <a:t>Чтение энциклопедии с воспитателем, изучение информации в Интернете, посещение библиотеки позволили нам выяснить, </a:t>
            </a:r>
            <a:r>
              <a:rPr lang="ru-RU" dirty="0" smtClean="0">
                <a:latin typeface="Arial Black" panose="020B0A04020102020204" pitchFamily="34" charset="0"/>
              </a:rPr>
              <a:t>что </a:t>
            </a:r>
            <a:r>
              <a:rPr lang="ru-RU" dirty="0">
                <a:latin typeface="Arial Black" panose="020B0A04020102020204" pitchFamily="34" charset="0"/>
              </a:rPr>
              <a:t>слово «робот» произошло от словацкого «</a:t>
            </a:r>
            <a:r>
              <a:rPr lang="ru-RU" dirty="0" err="1">
                <a:latin typeface="Arial Black" panose="020B0A04020102020204" pitchFamily="34" charset="0"/>
              </a:rPr>
              <a:t>robota</a:t>
            </a:r>
            <a:r>
              <a:rPr lang="ru-RU" dirty="0">
                <a:latin typeface="Arial Black" panose="020B0A04020102020204" pitchFamily="34" charset="0"/>
              </a:rPr>
              <a:t>», что обозначает главную задачу роботов: помогать человеку делать тяжелую и опасную для здоровья работу.                                     </a:t>
            </a:r>
          </a:p>
          <a:p>
            <a:pPr marL="342900" lvl="0" indent="-342900" algn="just" fontAlgn="base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 Black" panose="020B0A04020102020204" pitchFamily="34" charset="0"/>
              </a:rPr>
              <a:t>Узнали, что роботы бывают: механические, биороботы, </a:t>
            </a:r>
            <a:r>
              <a:rPr lang="ru-RU" dirty="0" err="1">
                <a:latin typeface="Arial Black" panose="020B0A04020102020204" pitchFamily="34" charset="0"/>
              </a:rPr>
              <a:t>нанороботы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  <a:p>
            <a:pPr marL="342900" lvl="0" indent="-342900" algn="just" fontAlgn="base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Arial Black" panose="020B0A04020102020204" pitchFamily="34" charset="0"/>
              </a:rPr>
              <a:t>Роботы–помощники выполняют </a:t>
            </a:r>
            <a:r>
              <a:rPr lang="ru-RU" dirty="0">
                <a:latin typeface="Arial Black" panose="020B0A04020102020204" pitchFamily="34" charset="0"/>
              </a:rPr>
              <a:t>домашнюю  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342900" lvl="0" indent="-342900" algn="just" fontAlgn="base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</a:rPr>
              <a:t>    роботу</a:t>
            </a:r>
            <a:r>
              <a:rPr lang="ru-RU" dirty="0">
                <a:latin typeface="Arial Black" panose="020B0A04020102020204" pitchFamily="34" charset="0"/>
              </a:rPr>
              <a:t>, помогают делать операции врачам, ухаживать за больными,  исследуют планету Марс и Луну. Созданы роботы, которые умеют смеяться, играть на музыкальных инструментах, петь...</a:t>
            </a:r>
          </a:p>
          <a:p>
            <a:pPr marL="342900" lvl="0" indent="-342900" algn="just" fontAlgn="base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Arial Black" panose="020B0A04020102020204" pitchFamily="34" charset="0"/>
              </a:rPr>
              <a:t>Научились работать по схеме используя конструкторы </a:t>
            </a:r>
            <a:r>
              <a:rPr lang="ru-RU" dirty="0" err="1">
                <a:latin typeface="Arial Black" panose="020B0A04020102020204" pitchFamily="34" charset="0"/>
              </a:rPr>
              <a:t>Лего</a:t>
            </a:r>
            <a:r>
              <a:rPr lang="ru-RU" dirty="0">
                <a:latin typeface="Arial Black" panose="020B0A04020102020204" pitchFamily="34" charset="0"/>
              </a:rPr>
              <a:t> и </a:t>
            </a:r>
            <a:r>
              <a:rPr lang="ru-RU" dirty="0" err="1">
                <a:latin typeface="Arial Black" panose="020B0A04020102020204" pitchFamily="34" charset="0"/>
              </a:rPr>
              <a:t>техноконструктор</a:t>
            </a:r>
            <a:r>
              <a:rPr lang="ru-RU" dirty="0">
                <a:latin typeface="Arial Black" panose="020B0A04020102020204" pitchFamily="34" charset="0"/>
              </a:rPr>
              <a:t>.</a:t>
            </a:r>
          </a:p>
          <a:p>
            <a:pPr marL="342900" lvl="0" indent="-342900" algn="just" fontAlgn="base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Arial Black" panose="020B0A04020102020204" pitchFamily="34" charset="0"/>
              </a:rPr>
              <a:t>Родители </a:t>
            </a:r>
            <a:r>
              <a:rPr lang="ru-RU" dirty="0">
                <a:latin typeface="Arial Black" panose="020B0A04020102020204" pitchFamily="34" charset="0"/>
              </a:rPr>
              <a:t>приняли активное участие в совместных мероприятиях: выставке, коллекционировании, в соцопросе, выпуск стенной газеты.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 Black" panose="020B0A04020102020204" pitchFamily="34" charset="0"/>
              </a:rPr>
              <a:t> </a:t>
            </a:r>
            <a:endParaRPr lang="ru-RU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1448972"/>
            <a:ext cx="5866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ЖЕЛАЕМ УСПЕХА!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0012" y="0"/>
            <a:ext cx="8229416" cy="692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</a:t>
            </a:r>
            <a:endParaRPr lang="ru-RU" sz="20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</a:t>
            </a:r>
            <a:endParaRPr lang="ru-RU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ответственности, высокой культуры, дисциплины, коммуникативных способностей.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культуры умственного труда, умения работать в коллективе.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Образовательные:</a:t>
            </a:r>
            <a:endParaRPr lang="ru-RU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Выяснить значимость труда для окружающих близких взрослых. Создать для них (в рисунке) роботов – помощников.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познавательную и 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исследовательскую активность, стремление к умственной 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Формировать умения и навыки конструирования, приобретения первого опыта при решении конструкторских задач.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 Освоить элементарные приемы исследовательской деятельности.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   Изучить и сравнить предназначение роботов и человека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Развивающие:</a:t>
            </a:r>
            <a:endParaRPr lang="ru-RU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интереса к робототехнике.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творческой активности, самостоятельности в принятии оптимальных решений в различных ситуациях.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внимания, оперативной памяти, воображения, мышления;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рук, эстетического вкуса, конструктивных навыков и умения пользоваться схемами, инструкциями, чертежами.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2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3073" y="219780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Ожидаемые результаты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24346"/>
            <a:ext cx="9144000" cy="544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Arial Black" panose="020B0A04020102020204" pitchFamily="34" charset="0"/>
              </a:rPr>
              <a:t>Образовательные и обучающие конструкторы помогут поднять самовыражение и уверенность в себе.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Arial Black" panose="020B0A04020102020204" pitchFamily="34" charset="0"/>
              </a:rPr>
              <a:t>В процессе создания и игры повысятся навыки научного мышления и творческого потенциала. 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Arial Black" panose="020B0A04020102020204" pitchFamily="34" charset="0"/>
              </a:rPr>
              <a:t>Дети научатся: </a:t>
            </a:r>
          </a:p>
          <a:p>
            <a:pPr marL="342900" lvl="0" indent="-342900" algn="just">
              <a:lnSpc>
                <a:spcPct val="115000"/>
              </a:lnSpc>
              <a:spcAft>
                <a:spcPts val="101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Arial Black" panose="020B0A04020102020204" pitchFamily="34" charset="0"/>
              </a:rPr>
              <a:t>собирать макеты по образцу,</a:t>
            </a:r>
          </a:p>
          <a:p>
            <a:pPr marL="342900" lvl="0" indent="-342900" algn="just">
              <a:lnSpc>
                <a:spcPct val="115000"/>
              </a:lnSpc>
              <a:spcAft>
                <a:spcPts val="101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Arial Black" panose="020B0A04020102020204" pitchFamily="34" charset="0"/>
              </a:rPr>
              <a:t> понимать особенности схемы, </a:t>
            </a:r>
          </a:p>
          <a:p>
            <a:pPr marL="342900" lvl="0" indent="-342900" algn="just">
              <a:lnSpc>
                <a:spcPct val="115000"/>
              </a:lnSpc>
              <a:spcAft>
                <a:spcPts val="101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Arial Black" panose="020B0A04020102020204" pitchFamily="34" charset="0"/>
              </a:rPr>
              <a:t>собирать модели по выбору и замыслу; </a:t>
            </a:r>
          </a:p>
          <a:p>
            <a:pPr marL="342900" lvl="0" indent="-342900" algn="just">
              <a:lnSpc>
                <a:spcPct val="115000"/>
              </a:lnSpc>
              <a:spcAft>
                <a:spcPts val="101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Arial Black" panose="020B0A04020102020204" pitchFamily="34" charset="0"/>
              </a:rPr>
              <a:t> дети старшей группы будут уметь задумывать содержание постройки, будут знать название деталей, способы крепления.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1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Arial Black" panose="020B0A04020102020204" pitchFamily="34" charset="0"/>
              </a:rPr>
              <a:t>научатся работать в команде,</a:t>
            </a:r>
          </a:p>
          <a:p>
            <a:pPr marL="342900" lvl="0" indent="-342900" algn="just">
              <a:lnSpc>
                <a:spcPct val="115000"/>
              </a:lnSpc>
              <a:spcAft>
                <a:spcPts val="101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Arial Black" panose="020B0A04020102020204" pitchFamily="34" charset="0"/>
              </a:rPr>
              <a:t> овладеют навыками конструирования.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1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Arial Black" panose="020B0A04020102020204" pitchFamily="34" charset="0"/>
              </a:rPr>
              <a:t>смогут проявлять творческую инициативу и самостоятельность.</a:t>
            </a:r>
          </a:p>
          <a:p>
            <a:pPr marL="342900" lvl="0" indent="-342900" algn="just">
              <a:lnSpc>
                <a:spcPct val="115000"/>
              </a:lnSpc>
              <a:spcAft>
                <a:spcPts val="101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Arial Black" panose="020B0A04020102020204" pitchFamily="34" charset="0"/>
              </a:rPr>
              <a:t>Родители станут активнее в совместных мероприятиях.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9353760_17-phonoteka_org-p-fon-roboti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684" y="327546"/>
            <a:ext cx="843431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684" y="327546"/>
            <a:ext cx="843431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этап – мотивация.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группу воспитатель внесла 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новые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игрушки, среди которых были 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конструкторы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Лего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 механические по сборке 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разнообразной </a:t>
            </a: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техники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cms-all.ru/images/stories/robot58174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252" y="3290501"/>
            <a:ext cx="3076468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6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9116" y="23201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19350"/>
              </p:ext>
            </p:extLst>
          </p:nvPr>
        </p:nvGraphicFramePr>
        <p:xfrm>
          <a:off x="182880" y="1196977"/>
          <a:ext cx="12009120" cy="4486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3838"/>
                <a:gridCol w="3790570"/>
                <a:gridCol w="4224712"/>
              </a:tblGrid>
              <a:tr h="280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Что мы знаем о роботах?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Что мы хотим узнать?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Что нужно сделать, чтобы узнать?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</a:tr>
              <a:tr h="407060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роботы помогают человеку (Иван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С.)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изготовлены из металла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(Роман Б.)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можно придумать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(Милана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они электрические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(Артем И.)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облегчают жизнь людей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(Савелий С.)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спасают людей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(Диана З.)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Могут трансформироваться в транспорт (Марк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Т.)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Что обозначает слово «робот»? (Рома </a:t>
                      </a:r>
                      <a:r>
                        <a:rPr lang="ru-RU" sz="1600" dirty="0" smtClean="0">
                          <a:effectLst/>
                        </a:rPr>
                        <a:t>Б.)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Где можно использовать роботов? </a:t>
                      </a:r>
                      <a:r>
                        <a:rPr lang="ru-RU" sz="1600" dirty="0" smtClean="0">
                          <a:effectLst/>
                        </a:rPr>
                        <a:t>(Ярослав Л.)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Из чего сделан робот? (Маша </a:t>
                      </a:r>
                      <a:r>
                        <a:rPr lang="ru-RU" sz="1600" dirty="0" smtClean="0">
                          <a:effectLst/>
                        </a:rPr>
                        <a:t>.)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Где собирают роботов. </a:t>
                      </a:r>
                      <a:r>
                        <a:rPr lang="ru-RU" sz="1600" dirty="0" smtClean="0">
                          <a:effectLst/>
                        </a:rPr>
                        <a:t>(О.М.)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Что нужно делать, чтобы создавать робототехнику. </a:t>
                      </a:r>
                      <a:r>
                        <a:rPr lang="ru-RU" sz="1600" dirty="0" smtClean="0">
                          <a:effectLst/>
                        </a:rPr>
                        <a:t>(О.М.)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Побеседовать с умными людьми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(воспитателями, сотрудником  библиотеки, родителями); </a:t>
                      </a:r>
                      <a:r>
                        <a:rPr lang="ru-RU" sz="1600" dirty="0" smtClean="0">
                          <a:effectLst/>
                        </a:rPr>
                        <a:t>(О.М.)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побеседовать со сверстниками; </a:t>
                      </a:r>
                      <a:r>
                        <a:rPr lang="ru-RU" sz="1600" dirty="0" smtClean="0">
                          <a:effectLst/>
                        </a:rPr>
                        <a:t>(О.М..)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посетить детскую библиотеку; </a:t>
                      </a:r>
                      <a:r>
                        <a:rPr lang="ru-RU" sz="1600" dirty="0" smtClean="0">
                          <a:effectLst/>
                        </a:rPr>
                        <a:t>(Варя</a:t>
                      </a:r>
                      <a:r>
                        <a:rPr lang="ru-RU" sz="1600" baseline="0" dirty="0" smtClean="0">
                          <a:effectLst/>
                        </a:rPr>
                        <a:t> П</a:t>
                      </a:r>
                      <a:r>
                        <a:rPr lang="ru-RU" sz="1600" dirty="0" smtClean="0">
                          <a:effectLst/>
                        </a:rPr>
                        <a:t>.)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прочитать в книгах о роботах; </a:t>
                      </a:r>
                      <a:r>
                        <a:rPr lang="ru-RU" sz="1600" dirty="0" smtClean="0">
                          <a:effectLst/>
                        </a:rPr>
                        <a:t>(Артем П.)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изучить информацию в Интернете; </a:t>
                      </a:r>
                      <a:r>
                        <a:rPr lang="ru-RU" sz="1600" dirty="0" smtClean="0">
                          <a:effectLst/>
                        </a:rPr>
                        <a:t>(Кирилл С.)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посмотреть передачу о роботах; </a:t>
                      </a:r>
                      <a:r>
                        <a:rPr lang="ru-RU" sz="1600" dirty="0" smtClean="0">
                          <a:effectLst/>
                        </a:rPr>
                        <a:t>(О.М.)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</a:rPr>
                        <a:t>сделать </a:t>
                      </a:r>
                      <a:r>
                        <a:rPr lang="ru-RU" sz="1600" dirty="0">
                          <a:effectLst/>
                        </a:rPr>
                        <a:t>выставку   игрушек роботов в </a:t>
                      </a:r>
                      <a:r>
                        <a:rPr lang="ru-RU" sz="1600" dirty="0" smtClean="0">
                          <a:effectLst/>
                        </a:rPr>
                        <a:t>группе (Хусейн);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конструирование роботов из разного материала </a:t>
                      </a:r>
                      <a:r>
                        <a:rPr lang="ru-RU" sz="1600" dirty="0" smtClean="0">
                          <a:effectLst/>
                        </a:rPr>
                        <a:t>(О.М.)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</a:rPr>
                        <a:t>сделать </a:t>
                      </a:r>
                      <a:r>
                        <a:rPr lang="ru-RU" sz="1600" dirty="0">
                          <a:effectLst/>
                        </a:rPr>
                        <a:t>роботов – помощников (Иван </a:t>
                      </a:r>
                      <a:r>
                        <a:rPr lang="ru-RU" sz="1600" dirty="0" smtClean="0">
                          <a:effectLst/>
                        </a:rPr>
                        <a:t>Б.)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просмотреть энциклопедии </a:t>
                      </a:r>
                      <a:r>
                        <a:rPr lang="ru-RU" sz="1600" dirty="0" smtClean="0">
                          <a:effectLst/>
                        </a:rPr>
                        <a:t>(Артем П.)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33" marR="3923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2999" y="197876"/>
            <a:ext cx="114004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 </a:t>
            </a: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разработка совместного плана работы над проектом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составления плана была использована модель трёх вопросов  Л.В. Михайловой-Свирской.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 descr="http://cms-all.ru/images/stories/robot58174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264" y="4046049"/>
            <a:ext cx="2218944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3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9353760_17-phonoteka_org-p-fon-roboti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356621"/>
            <a:ext cx="6597748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«Науки и естествознания»: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из энциклопедии что обозначает слово «робот»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(Маша)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Узнать, какие бывают роботы. Что умеют делать, для чего нужны.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(Савелий 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схемы, по которым можно изготовить роботов из разных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материалов(О.М.)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из чего можно сделать.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(О.М.)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Посмотреть презентации о роботах и как можно создать игрушку робота из конструктора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(О.М.)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Придумать варианты роботов-помощников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(Максим)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 конструкторов (из чего сделан, магнитится или нет, тонет -  не тонет)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(О.М.)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исследование чем отличается робот от человека, кто важнее, кто умнее, что нужно для того чтобы придумывать сложные конструкции техники и т.д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.(О.М.)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755" y="-280477"/>
            <a:ext cx="893024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«Математика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манипулятивных игр»: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блоков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Дьенеша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набора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Фрёбеля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схему Робота, сосчитать количество деталей, которые необходимо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взять 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Исследовать детали конструктора (сравнить по длине, ширине, количеству деталей.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(О.М.)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Отобрать количество деталей, соответствующих схеме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(О.М..)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Сосчитать сколько необходимо взять гаек и болтов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(Милана).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Графический диктант «Робот»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(О.М..)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Выложить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геометрических фигур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(Артём И.).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Начертить лабиринт для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«Найди дорогу к своим друзьям»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(О.М..)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Подобрать детали для изготовления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помощи условной мерки.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(О.М..)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логических задач с роботом.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(О.М.)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Поиграть в игру «Найди где находится»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(Полина)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детали по схеме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(Хусейн)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различия между двумя роботами. (Максим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 геометрических фигур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изобразить роботов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(О.М.)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40307384_1-funart-pro-p-foni-s-robotami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625" y="0"/>
            <a:ext cx="6879102" cy="34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«Литературный»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</a:rPr>
              <a:t>Найти   стихи и рассказы о роботах. (</a:t>
            </a:r>
            <a:r>
              <a:rPr lang="ru-RU" dirty="0" smtClean="0">
                <a:latin typeface="Times New Roman" panose="02020603050405020304" pitchFamily="18" charset="0"/>
              </a:rPr>
              <a:t>Ваня С.)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</a:rPr>
              <a:t>Придумать рассказы о роботах-помощниках. </a:t>
            </a:r>
            <a:r>
              <a:rPr lang="ru-RU" dirty="0" smtClean="0">
                <a:latin typeface="Times New Roman" panose="02020603050405020304" pitchFamily="18" charset="0"/>
              </a:rPr>
              <a:t>(Ангелина)</a:t>
            </a:r>
            <a:endParaRPr lang="ru-RU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игру-пантомиму «Что делает робот»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(О.М.)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</a:rPr>
              <a:t>Собрать загадки о домашних роботах</a:t>
            </a:r>
            <a:r>
              <a:rPr lang="ru-RU" dirty="0" smtClean="0">
                <a:latin typeface="Times New Roman" panose="02020603050405020304" pitchFamily="18" charset="0"/>
              </a:rPr>
              <a:t>.(О.М.)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</a:rPr>
              <a:t>Побеседовать </a:t>
            </a:r>
            <a:r>
              <a:rPr lang="ru-RU" dirty="0">
                <a:latin typeface="Times New Roman" panose="02020603050405020304" pitchFamily="18" charset="0"/>
              </a:rPr>
              <a:t>по теме «Кто важнее человек или робот?» </a:t>
            </a:r>
            <a:r>
              <a:rPr lang="ru-RU" dirty="0" smtClean="0">
                <a:latin typeface="Times New Roman" panose="02020603050405020304" pitchFamily="18" charset="0"/>
              </a:rPr>
              <a:t>(О.М.)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</a:rPr>
              <a:t>Придумать </a:t>
            </a:r>
            <a:r>
              <a:rPr lang="ru-RU" dirty="0">
                <a:latin typeface="Times New Roman" panose="02020603050405020304" pitchFamily="18" charset="0"/>
              </a:rPr>
              <a:t>рассказ </a:t>
            </a:r>
            <a:r>
              <a:rPr lang="ru-RU" dirty="0" smtClean="0">
                <a:latin typeface="Times New Roman" panose="02020603050405020304" pitchFamily="18" charset="0"/>
              </a:rPr>
              <a:t>про роботов (О.М..)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</a:rPr>
              <a:t>Придумать предложение со словом «робот» (длинные и короткие) </a:t>
            </a:r>
            <a:r>
              <a:rPr lang="ru-RU" dirty="0" smtClean="0">
                <a:latin typeface="Times New Roman" panose="02020603050405020304" pitchFamily="18" charset="0"/>
              </a:rPr>
              <a:t>(Кирилл)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</a:rPr>
              <a:t>Придумать рифмы к слову «робот» </a:t>
            </a:r>
            <a:r>
              <a:rPr lang="ru-RU" dirty="0" smtClean="0">
                <a:latin typeface="Times New Roman" panose="02020603050405020304" pitchFamily="18" charset="0"/>
              </a:rPr>
              <a:t>(О.М..)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</a:rPr>
              <a:t>Сюжетно-ролевая игра «Мы роботы» (Иван Б.)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</a:rPr>
              <a:t>Режиссерская игра «Роботы в космосе» (Иван </a:t>
            </a:r>
            <a:r>
              <a:rPr lang="ru-RU" dirty="0" smtClean="0">
                <a:latin typeface="Times New Roman" panose="02020603050405020304" pitchFamily="18" charset="0"/>
              </a:rPr>
              <a:t>С.)</a:t>
            </a:r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529" y="3627950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«Физкультуры»</a:t>
            </a:r>
            <a:endParaRPr lang="ru-RU" sz="14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Выучить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физминутки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Робот-танцор», «Умный робот», «Дружелюбный робот» (О.М.)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Придумать пальчиковую гимнастику, упражнения (Ангелина)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подвижные игры «Робот - Пылесос» (О.М.)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игры-эстафеты «Выложи дом для робота» (Рома Б.)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356</TotalTime>
  <Words>1413</Words>
  <Application>Microsoft Office PowerPoint</Application>
  <PresentationFormat>Произвольный</PresentationFormat>
  <Paragraphs>212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</cp:lastModifiedBy>
  <cp:revision>24</cp:revision>
  <dcterms:created xsi:type="dcterms:W3CDTF">2018-03-11T11:14:03Z</dcterms:created>
  <dcterms:modified xsi:type="dcterms:W3CDTF">2022-10-18T23:35:03Z</dcterms:modified>
</cp:coreProperties>
</file>